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581" r:id="rId2"/>
    <p:sldId id="600" r:id="rId3"/>
    <p:sldId id="601" r:id="rId4"/>
    <p:sldId id="604" r:id="rId5"/>
    <p:sldId id="631" r:id="rId6"/>
    <p:sldId id="605" r:id="rId7"/>
    <p:sldId id="606" r:id="rId8"/>
    <p:sldId id="607" r:id="rId9"/>
    <p:sldId id="608" r:id="rId10"/>
    <p:sldId id="609" r:id="rId11"/>
    <p:sldId id="610" r:id="rId12"/>
    <p:sldId id="611" r:id="rId13"/>
    <p:sldId id="613" r:id="rId14"/>
    <p:sldId id="612" r:id="rId15"/>
    <p:sldId id="603" r:id="rId16"/>
    <p:sldId id="615" r:id="rId17"/>
    <p:sldId id="617" r:id="rId18"/>
    <p:sldId id="618" r:id="rId19"/>
    <p:sldId id="619" r:id="rId20"/>
    <p:sldId id="621" r:id="rId21"/>
    <p:sldId id="620" r:id="rId22"/>
    <p:sldId id="622" r:id="rId23"/>
    <p:sldId id="623" r:id="rId24"/>
    <p:sldId id="624" r:id="rId25"/>
    <p:sldId id="625" r:id="rId26"/>
    <p:sldId id="626" r:id="rId27"/>
    <p:sldId id="627" r:id="rId28"/>
    <p:sldId id="628" r:id="rId29"/>
    <p:sldId id="629" r:id="rId30"/>
    <p:sldId id="630" r:id="rId31"/>
    <p:sldId id="632" r:id="rId32"/>
    <p:sldId id="633" r:id="rId33"/>
    <p:sldId id="634" r:id="rId34"/>
    <p:sldId id="635" r:id="rId35"/>
    <p:sldId id="639" r:id="rId36"/>
    <p:sldId id="636" r:id="rId37"/>
    <p:sldId id="637" r:id="rId38"/>
    <p:sldId id="638" r:id="rId3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/>
    <p:restoredTop sz="94967"/>
  </p:normalViewPr>
  <p:slideViewPr>
    <p:cSldViewPr snapToGrid="0">
      <p:cViewPr varScale="1">
        <p:scale>
          <a:sx n="73" d="100"/>
          <a:sy n="73" d="100"/>
        </p:scale>
        <p:origin x="200" y="1816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10/23/25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707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5916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0397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385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58074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14544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062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5013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491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140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490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215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1152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41216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2005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6295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4920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29970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971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5445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5396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55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8051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5471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49782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636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8562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39510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042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7915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5457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466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3036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4782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9794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3937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4608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36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10</a:t>
            </a:r>
            <a:r>
              <a:rPr lang="en-US" b="1" dirty="0"/>
              <a:t>_ </a:t>
            </a:r>
            <a:r>
              <a:rPr lang="ko-KR" altLang="en-US" b="1" dirty="0"/>
              <a:t>날짜와</a:t>
            </a:r>
            <a:r>
              <a:rPr lang="en-US" altLang="ko-KR" b="1" dirty="0"/>
              <a:t> </a:t>
            </a:r>
            <a:r>
              <a:rPr lang="ko-KR" altLang="en-US" b="1" dirty="0"/>
              <a:t>시간 </a:t>
            </a:r>
            <a:r>
              <a:rPr lang="en-US" altLang="ko-KR" b="1" dirty="0"/>
              <a:t>&amp;</a:t>
            </a:r>
            <a:r>
              <a:rPr lang="ko-KR" altLang="en-US" b="1" dirty="0"/>
              <a:t> 형식화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10/23/25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10/23/25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10/23/25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10/23/25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10/23/25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10/23/25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10/23/25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10/23/25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10/23/25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10/23/25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10/23/25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Calendar</a:t>
            </a:r>
            <a:r>
              <a:rPr lang="ko-KR" altLang="en-US" sz="3200" b="1" dirty="0"/>
              <a:t>와 </a:t>
            </a:r>
            <a:r>
              <a:rPr lang="en-US" altLang="ko-KR" sz="3200" b="1" dirty="0"/>
              <a:t>Date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날짜와 시간을 다루는데 사용되는 클래스</a:t>
            </a:r>
            <a:endParaRPr lang="en-KR" sz="2400" b="1" dirty="0"/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D5CAEA0A-4943-6813-12F5-80323645C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3" y="3198813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  - </a:t>
            </a:r>
            <a:r>
              <a:rPr lang="ko-KR" altLang="en-US" dirty="0"/>
              <a:t>날짜와 시간을 다룰 목적으로 만들어진 클래스</a:t>
            </a:r>
            <a:r>
              <a:rPr lang="en-US" altLang="ko-KR" dirty="0"/>
              <a:t>(JDK</a:t>
            </a:r>
            <a:r>
              <a:rPr lang="ko-KR" altLang="en-US" dirty="0"/>
              <a:t> </a:t>
            </a:r>
            <a:r>
              <a:rPr lang="en-US" altLang="ko-KR" dirty="0"/>
              <a:t>1.0)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8EC637AF-606C-58EC-4637-EB53ED547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3" y="2801938"/>
            <a:ext cx="5651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java.util.Date</a:t>
            </a:r>
            <a:endParaRPr lang="ko-KR" altLang="en-US" sz="2000" b="1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CB2D3B8A-2C4C-86AC-7609-2B3CF5F44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3" y="4434885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  - Date</a:t>
            </a:r>
            <a:r>
              <a:rPr lang="ko-KR" altLang="en-US" dirty="0"/>
              <a:t>클래스를 개선한 새로운 클래스</a:t>
            </a:r>
            <a:r>
              <a:rPr lang="en-US" altLang="ko-KR" dirty="0"/>
              <a:t>(JDK</a:t>
            </a:r>
            <a:r>
              <a:rPr lang="ko-KR" altLang="en-US" dirty="0"/>
              <a:t> </a:t>
            </a:r>
            <a:r>
              <a:rPr lang="en-US" altLang="ko-KR" dirty="0"/>
              <a:t>1.1). </a:t>
            </a:r>
            <a:r>
              <a:rPr lang="ko-KR" altLang="en-US" dirty="0"/>
              <a:t>여전히 단점이 존재</a:t>
            </a:r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586D74F8-A752-9122-67F4-23CE5A55E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3" y="4038010"/>
            <a:ext cx="5651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java.util.Calendar</a:t>
            </a:r>
            <a:endParaRPr lang="ko-KR" altLang="en-US" sz="2000" b="1" dirty="0"/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49DB7754-72A9-971F-4D66-A9014A0A3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3" y="5093195"/>
            <a:ext cx="6769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ko-KR" sz="2000" b="1" dirty="0" err="1"/>
              <a:t>java.time</a:t>
            </a:r>
            <a:r>
              <a:rPr lang="ko-KR" altLang="en-US" sz="2000" b="1" dirty="0"/>
              <a:t>패키지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927B3942-C582-824F-11E4-3A8E79DC5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353" y="5491657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  - Date</a:t>
            </a:r>
            <a:r>
              <a:rPr lang="ko-KR" altLang="en-US" dirty="0"/>
              <a:t>와 </a:t>
            </a:r>
            <a:r>
              <a:rPr lang="en-US" altLang="ko-KR" dirty="0"/>
              <a:t>Calendar</a:t>
            </a:r>
            <a:r>
              <a:rPr lang="ko-KR" altLang="en-US" dirty="0"/>
              <a:t>의 단점을 개선한 새로운 클래스들을 제공</a:t>
            </a:r>
            <a:r>
              <a:rPr lang="en-US" altLang="ko-KR" dirty="0"/>
              <a:t>(JDK</a:t>
            </a:r>
            <a:r>
              <a:rPr lang="ko-KR" altLang="en-US" dirty="0"/>
              <a:t> </a:t>
            </a:r>
            <a:r>
              <a:rPr lang="en-US" altLang="ko-KR" dirty="0"/>
              <a:t>8)</a:t>
            </a:r>
            <a:endParaRPr lang="ko-KR" altLang="en-US" dirty="0"/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01EF252E-63A5-2C88-7E1A-289905ECB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940" y="3533864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  - Date</a:t>
            </a:r>
            <a:r>
              <a:rPr lang="ko-KR" altLang="en-US" dirty="0"/>
              <a:t>의 메서드는 거의 </a:t>
            </a:r>
            <a:r>
              <a:rPr lang="en-US" altLang="ko-KR" dirty="0"/>
              <a:t>deprecated</a:t>
            </a:r>
            <a:r>
              <a:rPr lang="ko-KR" altLang="en-US" dirty="0"/>
              <a:t>되었지만</a:t>
            </a:r>
            <a:r>
              <a:rPr lang="en-US" altLang="ko-KR" dirty="0"/>
              <a:t>, </a:t>
            </a:r>
            <a:r>
              <a:rPr lang="ko-KR" altLang="en-US" dirty="0"/>
              <a:t>아직도 쓰이고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3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SimpleDateFormat</a:t>
            </a:r>
            <a:r>
              <a:rPr lang="en-US" sz="3200" b="1" dirty="0"/>
              <a:t> – </a:t>
            </a:r>
            <a:r>
              <a:rPr lang="ko-KR" altLang="en-US" sz="3200" b="1" dirty="0"/>
              <a:t>날짜의 형식화</a:t>
            </a:r>
            <a:r>
              <a:rPr lang="en-US" altLang="ko-KR" sz="3200" b="1" dirty="0"/>
              <a:t>(2/2)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특정 형식의 문자열에서 날짜와 시간을 </a:t>
            </a:r>
            <a:r>
              <a:rPr lang="ko-KR" altLang="en-US" sz="2400" b="1" dirty="0" err="1"/>
              <a:t>뽑아내기도</a:t>
            </a:r>
            <a:r>
              <a:rPr lang="ko-KR" altLang="en-US" sz="2400" b="1" dirty="0"/>
              <a:t> 가능</a:t>
            </a:r>
            <a:r>
              <a:rPr lang="en-US" altLang="ko-KR" sz="2400" b="1" dirty="0"/>
              <a:t> – parse(String source)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C52E7-FEF6-E2A8-3B53-36346EDC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99" y="2401570"/>
            <a:ext cx="8499995" cy="38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2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ChoiceFormat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특정 범위에 속하는 값에 등급을 매길 때 유용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AE830-8B06-9E26-1D60-A556B8FB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" y="2392680"/>
            <a:ext cx="7927590" cy="378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8BD4B-D0DE-E76B-6E72-85BD1C97D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280" y="2507021"/>
            <a:ext cx="5369560" cy="65265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34999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MessageFormat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정해진 형식의 문자열에 데이터를 채우거나 뽑아낼 때 유용</a:t>
            </a:r>
            <a:endParaRPr lang="en-US" altLang="ko-KR" sz="2400" b="1" dirty="0"/>
          </a:p>
        </p:txBody>
      </p:sp>
      <p:grpSp>
        <p:nvGrpSpPr>
          <p:cNvPr id="32" name="그룹 52">
            <a:extLst>
              <a:ext uri="{FF2B5EF4-FFF2-40B4-BE49-F238E27FC236}">
                <a16:creationId xmlns:a16="http://schemas.microsoft.com/office/drawing/2014/main" id="{609E239A-1D76-00AE-AC98-0865674E16F1}"/>
              </a:ext>
            </a:extLst>
          </p:cNvPr>
          <p:cNvGrpSpPr>
            <a:grpSpLocks/>
          </p:cNvGrpSpPr>
          <p:nvPr/>
        </p:nvGrpSpPr>
        <p:grpSpPr bwMode="auto">
          <a:xfrm>
            <a:off x="857885" y="2592972"/>
            <a:ext cx="4052888" cy="723900"/>
            <a:chOff x="441268" y="2516175"/>
            <a:chExt cx="4052942" cy="723590"/>
          </a:xfrm>
        </p:grpSpPr>
        <p:sp>
          <p:nvSpPr>
            <p:cNvPr id="33" name="직사각형 13">
              <a:extLst>
                <a:ext uri="{FF2B5EF4-FFF2-40B4-BE49-F238E27FC236}">
                  <a16:creationId xmlns:a16="http://schemas.microsoft.com/office/drawing/2014/main" id="{0F4BAE01-80EF-E186-5283-A941E5CAE036}"/>
                </a:ext>
              </a:extLst>
            </p:cNvPr>
            <p:cNvSpPr/>
            <p:nvPr/>
          </p:nvSpPr>
          <p:spPr bwMode="auto">
            <a:xfrm>
              <a:off x="496832" y="2771653"/>
              <a:ext cx="3943403" cy="46811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49263" indent="-449263">
                <a:defRPr/>
              </a:pPr>
              <a:endParaRPr lang="ko-KR" altLang="en-US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98ED656-D6F0-8F17-EAAC-4938D9F41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268" y="2940410"/>
              <a:ext cx="40529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"Name: 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{0}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Tel: 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{1}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Age: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{2}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Birthday: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{3}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D631B569-9CA8-D460-693D-F543F55C7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605" y="2516175"/>
              <a:ext cx="839799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2800" baseline="30000">
                  <a:latin typeface="HY견고딕" pitchFamily="18" charset="-127"/>
                  <a:ea typeface="HY견고딕" pitchFamily="18" charset="-127"/>
                  <a:cs typeface="Courier New" panose="02070309020205020404" pitchFamily="49" charset="0"/>
                </a:rPr>
                <a:t>msg</a:t>
              </a:r>
            </a:p>
          </p:txBody>
        </p:sp>
      </p:grpSp>
      <p:grpSp>
        <p:nvGrpSpPr>
          <p:cNvPr id="36" name="그룹 53">
            <a:extLst>
              <a:ext uri="{FF2B5EF4-FFF2-40B4-BE49-F238E27FC236}">
                <a16:creationId xmlns:a16="http://schemas.microsoft.com/office/drawing/2014/main" id="{1ECCCA4D-9849-4B9C-3329-34DCAE96B317}"/>
              </a:ext>
            </a:extLst>
          </p:cNvPr>
          <p:cNvGrpSpPr>
            <a:grpSpLocks/>
          </p:cNvGrpSpPr>
          <p:nvPr/>
        </p:nvGrpSpPr>
        <p:grpSpPr bwMode="auto">
          <a:xfrm>
            <a:off x="5225098" y="2592972"/>
            <a:ext cx="4052887" cy="723900"/>
            <a:chOff x="4808338" y="2516175"/>
            <a:chExt cx="4052942" cy="723590"/>
          </a:xfrm>
        </p:grpSpPr>
        <p:sp>
          <p:nvSpPr>
            <p:cNvPr id="37" name="직사각형 15">
              <a:extLst>
                <a:ext uri="{FF2B5EF4-FFF2-40B4-BE49-F238E27FC236}">
                  <a16:creationId xmlns:a16="http://schemas.microsoft.com/office/drawing/2014/main" id="{A8A3C85B-9310-E83B-DE2B-B619323EE777}"/>
                </a:ext>
              </a:extLst>
            </p:cNvPr>
            <p:cNvSpPr/>
            <p:nvPr/>
          </p:nvSpPr>
          <p:spPr bwMode="auto">
            <a:xfrm>
              <a:off x="4863901" y="2771653"/>
              <a:ext cx="3943404" cy="46811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49263" indent="-449263">
                <a:defRPr/>
              </a:pPr>
              <a:endParaRPr lang="ko-KR" altLang="en-US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endParaRPr>
            </a:p>
          </p:txBody>
        </p:sp>
        <p:sp>
          <p:nvSpPr>
            <p:cNvPr id="38" name="TextBox 18">
              <a:extLst>
                <a:ext uri="{FF2B5EF4-FFF2-40B4-BE49-F238E27FC236}">
                  <a16:creationId xmlns:a16="http://schemas.microsoft.com/office/drawing/2014/main" id="{87FDBA54-9B14-86BD-34F6-A7515C24A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8338" y="2940410"/>
              <a:ext cx="40529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ko-KR" altLang="en-US" b="1" baseline="30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김자바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","02-123-1234", "27", "07-09"</a:t>
              </a:r>
            </a:p>
          </p:txBody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DA2A04A2-615B-E7D3-B95B-46415B5C3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0877" y="2516175"/>
              <a:ext cx="2336833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2800" baseline="30000">
                  <a:latin typeface="HY견고딕" pitchFamily="18" charset="-127"/>
                  <a:ea typeface="HY견고딕" pitchFamily="18" charset="-127"/>
                  <a:cs typeface="Courier New" panose="02070309020205020404" pitchFamily="49" charset="0"/>
                </a:rPr>
                <a:t>arguments</a:t>
              </a:r>
            </a:p>
          </p:txBody>
        </p:sp>
      </p:grpSp>
      <p:grpSp>
        <p:nvGrpSpPr>
          <p:cNvPr id="40" name="그룹 54">
            <a:extLst>
              <a:ext uri="{FF2B5EF4-FFF2-40B4-BE49-F238E27FC236}">
                <a16:creationId xmlns:a16="http://schemas.microsoft.com/office/drawing/2014/main" id="{B74E2979-F47E-8FB2-403D-1005C0DDDC62}"/>
              </a:ext>
            </a:extLst>
          </p:cNvPr>
          <p:cNvGrpSpPr>
            <a:grpSpLocks/>
          </p:cNvGrpSpPr>
          <p:nvPr/>
        </p:nvGrpSpPr>
        <p:grpSpPr bwMode="auto">
          <a:xfrm>
            <a:off x="1143530" y="4505915"/>
            <a:ext cx="6937375" cy="519113"/>
            <a:chOff x="628596" y="4385006"/>
            <a:chExt cx="6937470" cy="518975"/>
          </a:xfrm>
        </p:grpSpPr>
        <p:sp>
          <p:nvSpPr>
            <p:cNvPr id="41" name="직사각형 20">
              <a:extLst>
                <a:ext uri="{FF2B5EF4-FFF2-40B4-BE49-F238E27FC236}">
                  <a16:creationId xmlns:a16="http://schemas.microsoft.com/office/drawing/2014/main" id="{AB914431-9C1E-BBD4-8EA7-3D56BDC2F212}"/>
                </a:ext>
              </a:extLst>
            </p:cNvPr>
            <p:cNvSpPr/>
            <p:nvPr/>
          </p:nvSpPr>
          <p:spPr bwMode="auto">
            <a:xfrm>
              <a:off x="1909727" y="4385006"/>
              <a:ext cx="5507112" cy="50469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49263" indent="-449263">
                <a:defRPr/>
              </a:pPr>
              <a:endParaRPr lang="ko-KR" altLang="en-US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endParaRPr>
            </a:p>
          </p:txBody>
        </p:sp>
        <p:sp>
          <p:nvSpPr>
            <p:cNvPr id="42" name="TextBox 21">
              <a:extLst>
                <a:ext uri="{FF2B5EF4-FFF2-40B4-BE49-F238E27FC236}">
                  <a16:creationId xmlns:a16="http://schemas.microsoft.com/office/drawing/2014/main" id="{A9F3AD21-857F-B949-D12F-D4B2FF391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7012" y="4576008"/>
              <a:ext cx="5769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"Name: </a:t>
              </a:r>
              <a:r>
                <a:rPr lang="ko-KR" altLang="en-US" b="1" baseline="30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김자바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Tel: 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02-123-1234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Age: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27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Birthday: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07-09</a:t>
              </a:r>
              <a:r>
                <a:rPr lang="en-US" altLang="ko-KR" baseline="30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</a:p>
          </p:txBody>
        </p:sp>
        <p:sp>
          <p:nvSpPr>
            <p:cNvPr id="43" name="TextBox 22">
              <a:extLst>
                <a:ext uri="{FF2B5EF4-FFF2-40B4-BE49-F238E27FC236}">
                  <a16:creationId xmlns:a16="http://schemas.microsoft.com/office/drawing/2014/main" id="{6A1C92E7-C48A-CA94-5FB4-76910422E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596" y="4524390"/>
              <a:ext cx="1516285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2800" baseline="30000" dirty="0">
                  <a:latin typeface="HY견고딕" pitchFamily="18" charset="-127"/>
                  <a:ea typeface="HY견고딕" pitchFamily="18" charset="-127"/>
                  <a:cs typeface="Courier New" panose="02070309020205020404" pitchFamily="49" charset="0"/>
                </a:rPr>
                <a:t>result</a:t>
              </a:r>
            </a:p>
          </p:txBody>
        </p:sp>
      </p:grpSp>
      <p:grpSp>
        <p:nvGrpSpPr>
          <p:cNvPr id="44" name="그룹 35">
            <a:extLst>
              <a:ext uri="{FF2B5EF4-FFF2-40B4-BE49-F238E27FC236}">
                <a16:creationId xmlns:a16="http://schemas.microsoft.com/office/drawing/2014/main" id="{A98599F1-1A00-312F-A0AA-9F7EACF0B075}"/>
              </a:ext>
            </a:extLst>
          </p:cNvPr>
          <p:cNvGrpSpPr>
            <a:grpSpLocks/>
          </p:cNvGrpSpPr>
          <p:nvPr/>
        </p:nvGrpSpPr>
        <p:grpSpPr bwMode="auto">
          <a:xfrm>
            <a:off x="2883483" y="3316872"/>
            <a:ext cx="6426125" cy="1172988"/>
            <a:chOff x="2466923" y="3240088"/>
            <a:chExt cx="6426125" cy="1172988"/>
          </a:xfrm>
        </p:grpSpPr>
        <p:cxnSp>
          <p:nvCxnSpPr>
            <p:cNvPr id="45" name="직선 연결선 34">
              <a:extLst>
                <a:ext uri="{FF2B5EF4-FFF2-40B4-BE49-F238E27FC236}">
                  <a16:creationId xmlns:a16="http://schemas.microsoft.com/office/drawing/2014/main" id="{620ADA18-5440-3BEA-5DD0-BE3B17E17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8563" y="3240088"/>
              <a:ext cx="0" cy="54598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직선 연결선 40">
              <a:extLst>
                <a:ext uri="{FF2B5EF4-FFF2-40B4-BE49-F238E27FC236}">
                  <a16:creationId xmlns:a16="http://schemas.microsoft.com/office/drawing/2014/main" id="{978FEA7D-D33A-B559-E0E5-39D17599D8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34200" y="3246438"/>
              <a:ext cx="0" cy="519975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1">
              <a:extLst>
                <a:ext uri="{FF2B5EF4-FFF2-40B4-BE49-F238E27FC236}">
                  <a16:creationId xmlns:a16="http://schemas.microsoft.com/office/drawing/2014/main" id="{ACCC1989-76DE-842E-4298-9272338ED5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6923" y="3775323"/>
              <a:ext cx="447375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직선 연결선 43">
              <a:extLst>
                <a:ext uri="{FF2B5EF4-FFF2-40B4-BE49-F238E27FC236}">
                  <a16:creationId xmlns:a16="http://schemas.microsoft.com/office/drawing/2014/main" id="{EE403876-5114-DB80-085E-C74158996399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4448177" y="4097163"/>
              <a:ext cx="627062" cy="4763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TextBox 45">
              <a:extLst>
                <a:ext uri="{FF2B5EF4-FFF2-40B4-BE49-F238E27FC236}">
                  <a16:creationId xmlns:a16="http://schemas.microsoft.com/office/drawing/2014/main" id="{22563488-1FF0-76C5-DF7F-26F2A42F8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673" y="4016445"/>
              <a:ext cx="4016375" cy="296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2000" baseline="30000" dirty="0" err="1"/>
                <a:t>MessageFormat.</a:t>
              </a:r>
              <a:r>
                <a:rPr lang="en-US" altLang="ko-KR" sz="2000" b="1" baseline="30000" dirty="0" err="1">
                  <a:solidFill>
                    <a:srgbClr val="FF0000"/>
                  </a:solidFill>
                </a:rPr>
                <a:t>format</a:t>
              </a:r>
              <a:r>
                <a:rPr lang="en-US" altLang="ko-KR" sz="2000" baseline="30000" dirty="0"/>
                <a:t>(msg, arguments)</a:t>
              </a:r>
              <a:endParaRPr lang="ko-KR" altLang="en-US" sz="2000" baseline="30000" dirty="0"/>
            </a:p>
          </p:txBody>
        </p:sp>
      </p:grpSp>
      <p:grpSp>
        <p:nvGrpSpPr>
          <p:cNvPr id="50" name="그룹 36">
            <a:extLst>
              <a:ext uri="{FF2B5EF4-FFF2-40B4-BE49-F238E27FC236}">
                <a16:creationId xmlns:a16="http://schemas.microsoft.com/office/drawing/2014/main" id="{A833C081-71C8-8C45-28DA-9BB9566D40E0}"/>
              </a:ext>
            </a:extLst>
          </p:cNvPr>
          <p:cNvGrpSpPr>
            <a:grpSpLocks/>
          </p:cNvGrpSpPr>
          <p:nvPr/>
        </p:nvGrpSpPr>
        <p:grpSpPr bwMode="auto">
          <a:xfrm>
            <a:off x="5178955" y="5010740"/>
            <a:ext cx="4103053" cy="627063"/>
            <a:chOff x="4664075" y="4889500"/>
            <a:chExt cx="4103053" cy="627063"/>
          </a:xfrm>
        </p:grpSpPr>
        <p:cxnSp>
          <p:nvCxnSpPr>
            <p:cNvPr id="51" name="직선 연결선 46">
              <a:extLst>
                <a:ext uri="{FF2B5EF4-FFF2-40B4-BE49-F238E27FC236}">
                  <a16:creationId xmlns:a16="http://schemas.microsoft.com/office/drawing/2014/main" id="{B48DF1F1-B3C7-9701-6336-954C89A8BDCB}"/>
                </a:ext>
              </a:extLst>
            </p:cNvPr>
            <p:cNvCxnSpPr/>
            <p:nvPr/>
          </p:nvCxnSpPr>
          <p:spPr bwMode="auto">
            <a:xfrm rot="16200000" flipH="1">
              <a:off x="4353718" y="5199857"/>
              <a:ext cx="627063" cy="635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47">
              <a:extLst>
                <a:ext uri="{FF2B5EF4-FFF2-40B4-BE49-F238E27FC236}">
                  <a16:creationId xmlns:a16="http://schemas.microsoft.com/office/drawing/2014/main" id="{A7D3177C-EA68-73AD-9707-59A484CE5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0753" y="5128895"/>
              <a:ext cx="4016375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2000" baseline="30000" dirty="0"/>
                <a:t>new </a:t>
              </a:r>
              <a:r>
                <a:rPr lang="en-US" altLang="ko-KR" sz="2000" baseline="30000" dirty="0" err="1"/>
                <a:t>MessageFormat</a:t>
              </a:r>
              <a:r>
                <a:rPr lang="en-US" altLang="ko-KR" sz="2000" baseline="30000" dirty="0"/>
                <a:t>(msg).</a:t>
              </a:r>
              <a:r>
                <a:rPr lang="en-US" altLang="ko-KR" sz="2000" b="1" baseline="30000" dirty="0">
                  <a:solidFill>
                    <a:srgbClr val="FF0000"/>
                  </a:solidFill>
                </a:rPr>
                <a:t>parse</a:t>
              </a:r>
              <a:r>
                <a:rPr lang="en-US" altLang="ko-KR" sz="2000" baseline="30000" dirty="0"/>
                <a:t>(result);</a:t>
              </a:r>
              <a:endParaRPr lang="ko-KR" altLang="en-US" sz="2000" baseline="30000" dirty="0"/>
            </a:p>
          </p:txBody>
        </p:sp>
      </p:grpSp>
      <p:grpSp>
        <p:nvGrpSpPr>
          <p:cNvPr id="53" name="그룹 55">
            <a:extLst>
              <a:ext uri="{FF2B5EF4-FFF2-40B4-BE49-F238E27FC236}">
                <a16:creationId xmlns:a16="http://schemas.microsoft.com/office/drawing/2014/main" id="{90E6F48C-CA4D-31DD-91FC-895783B280DF}"/>
              </a:ext>
            </a:extLst>
          </p:cNvPr>
          <p:cNvGrpSpPr>
            <a:grpSpLocks/>
          </p:cNvGrpSpPr>
          <p:nvPr/>
        </p:nvGrpSpPr>
        <p:grpSpPr bwMode="auto">
          <a:xfrm>
            <a:off x="3183468" y="5667965"/>
            <a:ext cx="4052887" cy="468313"/>
            <a:chOff x="2667892" y="5546754"/>
            <a:chExt cx="4052942" cy="468000"/>
          </a:xfrm>
        </p:grpSpPr>
        <p:sp>
          <p:nvSpPr>
            <p:cNvPr id="54" name="직사각형 48">
              <a:extLst>
                <a:ext uri="{FF2B5EF4-FFF2-40B4-BE49-F238E27FC236}">
                  <a16:creationId xmlns:a16="http://schemas.microsoft.com/office/drawing/2014/main" id="{6A47DB26-A14C-E675-3945-9A897418A6AC}"/>
                </a:ext>
              </a:extLst>
            </p:cNvPr>
            <p:cNvSpPr/>
            <p:nvPr/>
          </p:nvSpPr>
          <p:spPr bwMode="auto">
            <a:xfrm>
              <a:off x="2709168" y="5546754"/>
              <a:ext cx="3943404" cy="46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449263" indent="-449263">
                <a:defRPr/>
              </a:pPr>
              <a:endParaRPr lang="ko-KR" altLang="en-US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endParaRPr>
            </a:p>
          </p:txBody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id="{0E6244C4-EAFE-AD9E-7B26-2ABEB17A5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892" y="5701195"/>
              <a:ext cx="40529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ko-KR" altLang="en-US" b="1" baseline="30000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김자바</a:t>
              </a:r>
              <a:r>
                <a:rPr lang="en-US" altLang="ko-KR" b="1" baseline="300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","02-123-1234", "27", "07-09"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64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MessageFormat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정해진 형식의 문자열에 데이터를 채우거나 뽑아낼 때 유용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1FE66-66A0-17D0-55ED-66BA3FAB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5" y="2346465"/>
            <a:ext cx="6435809" cy="42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MessageFormat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정해진 형식의 문자열에 데이터를 채우거나 뽑아낼 때 유용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CD9C3-525A-E4D2-8DCC-8075EC3C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62" y="2369112"/>
            <a:ext cx="6165906" cy="4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java.time</a:t>
            </a:r>
            <a:r>
              <a:rPr lang="ko-KR" altLang="en-US" sz="3200" b="1" dirty="0"/>
              <a:t>패키지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Date, Calendar</a:t>
            </a:r>
            <a:r>
              <a:rPr lang="ko-KR" altLang="en-US" sz="2400" b="1" dirty="0"/>
              <a:t>의 단점을 보완하기 위해 추가 </a:t>
            </a:r>
            <a:r>
              <a:rPr lang="en-US" altLang="ko-KR" sz="2400" b="1" dirty="0"/>
              <a:t>(JDK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8)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0A7BA-6D57-1C1B-E2F4-5FD81ABB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52" y="2840403"/>
            <a:ext cx="8331723" cy="28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2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java.time</a:t>
            </a:r>
            <a:r>
              <a:rPr lang="ko-KR" altLang="en-US" sz="3200" b="1" dirty="0"/>
              <a:t>의 핵심 클래스</a:t>
            </a:r>
            <a:r>
              <a:rPr lang="en-US" altLang="ko-KR" sz="3200" b="1" dirty="0"/>
              <a:t>(1/3)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날짜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시간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시간대를 별도의 클래스로 분리</a:t>
            </a:r>
            <a:endParaRPr lang="en-KR" sz="2400" b="1" dirty="0"/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75A7C4EF-1F20-F99E-D11A-23BE50CBF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93" y="2473589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 dirty="0"/>
              <a:t>  </a:t>
            </a:r>
            <a:r>
              <a:rPr lang="ko-KR" altLang="en-US" sz="1600" dirty="0"/>
              <a:t>날짜는 </a:t>
            </a:r>
            <a:r>
              <a:rPr lang="en-US" altLang="ko-KR" sz="1600" dirty="0" err="1"/>
              <a:t>LocalDate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시간은 </a:t>
            </a:r>
            <a:r>
              <a:rPr lang="en-US" altLang="ko-KR" sz="1600" dirty="0" err="1"/>
              <a:t>LocalTime</a:t>
            </a:r>
            <a:r>
              <a:rPr lang="en-US" altLang="ko-KR" sz="1600" dirty="0"/>
              <a:t>,</a:t>
            </a:r>
            <a:r>
              <a:rPr lang="ko-KR" altLang="en-US" sz="1600" dirty="0"/>
              <a:t> 날짜와 시간은 </a:t>
            </a:r>
            <a:r>
              <a:rPr lang="en-US" altLang="ko-KR" sz="1600" dirty="0" err="1"/>
              <a:t>LocalDateTime</a:t>
            </a:r>
            <a:r>
              <a:rPr lang="ko-KR" altLang="en-US" sz="1600" dirty="0"/>
              <a:t>을 사용 </a:t>
            </a:r>
            <a:endParaRPr lang="en-US" altLang="ko-KR" sz="1600" dirty="0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98544AB-2CD8-6BCE-4256-22369D69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97" y="2844237"/>
            <a:ext cx="5171177" cy="8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EC63790D-12BA-B00D-37CF-975DD35D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27" y="4192656"/>
            <a:ext cx="5078018" cy="53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20">
            <a:extLst>
              <a:ext uri="{FF2B5EF4-FFF2-40B4-BE49-F238E27FC236}">
                <a16:creationId xmlns:a16="http://schemas.microsoft.com/office/drawing/2014/main" id="{BC4FDCE3-57E6-CD6C-33DC-B0C65190D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094" y="3839794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 dirty="0"/>
              <a:t>시간대</a:t>
            </a:r>
            <a:r>
              <a:rPr lang="en-US" altLang="ko-KR" sz="1600" dirty="0"/>
              <a:t>(time-zone)</a:t>
            </a:r>
            <a:r>
              <a:rPr lang="ko-KR" altLang="en-US" sz="1600" dirty="0"/>
              <a:t>까지 다뤄야 할 때는</a:t>
            </a:r>
            <a:r>
              <a:rPr lang="en-US" altLang="ko-KR" sz="1600" dirty="0"/>
              <a:t> </a:t>
            </a:r>
            <a:r>
              <a:rPr lang="en-US" altLang="ko-KR" sz="1600" dirty="0" err="1"/>
              <a:t>ZonedDateTime</a:t>
            </a:r>
            <a:r>
              <a:rPr lang="ko-KR" altLang="en-US" sz="1600" dirty="0"/>
              <a:t>을 사용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Calendar</a:t>
            </a:r>
            <a:r>
              <a:rPr lang="ko-KR" altLang="en-US" sz="1600" dirty="0"/>
              <a:t>와 가장 유사</a:t>
            </a:r>
            <a:endParaRPr lang="en-US" altLang="ko-KR" sz="1600" dirty="0"/>
          </a:p>
        </p:txBody>
      </p:sp>
      <p:sp>
        <p:nvSpPr>
          <p:cNvPr id="19" name="Text Box 20">
            <a:extLst>
              <a:ext uri="{FF2B5EF4-FFF2-40B4-BE49-F238E27FC236}">
                <a16:creationId xmlns:a16="http://schemas.microsoft.com/office/drawing/2014/main" id="{65DF5FD6-FF93-C53A-3BFF-4201A8C5D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442" y="4893641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 dirty="0"/>
              <a:t>Period</a:t>
            </a:r>
            <a:r>
              <a:rPr lang="ko-KR" altLang="en-US" sz="1600" dirty="0"/>
              <a:t>는 날짜의 차이</a:t>
            </a:r>
            <a:r>
              <a:rPr lang="en-US" altLang="ko-KR" sz="1600" dirty="0"/>
              <a:t>, Duration</a:t>
            </a:r>
            <a:r>
              <a:rPr lang="ko-KR" altLang="en-US" sz="1600" dirty="0"/>
              <a:t>은 시간의 차이를 표현할 때 사용</a:t>
            </a:r>
            <a:endParaRPr lang="en-US" altLang="ko-KR" sz="1600" dirty="0"/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9DC572EF-27EA-720A-0D02-1CE65DB40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381" y="5259777"/>
            <a:ext cx="4218492" cy="79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48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java.time</a:t>
            </a:r>
            <a:r>
              <a:rPr lang="ko-KR" altLang="en-US" sz="3200" b="1" dirty="0"/>
              <a:t>의 핵심 클래스</a:t>
            </a:r>
            <a:r>
              <a:rPr lang="en-US" altLang="ko-KR" sz="3200" b="1" dirty="0"/>
              <a:t>(2/3)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Temporal, </a:t>
            </a:r>
            <a:r>
              <a:rPr lang="en-US" altLang="ko-KR" sz="3200" b="1" dirty="0" err="1"/>
              <a:t>TemporalAmount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날짜와 시간을 표현하는 클래스는 </a:t>
            </a:r>
            <a:r>
              <a:rPr lang="en-US" altLang="ko-KR" sz="2400" b="1" dirty="0"/>
              <a:t>Temporal</a:t>
            </a:r>
            <a:r>
              <a:rPr lang="ko-KR" altLang="en-US" sz="2400" b="1" dirty="0"/>
              <a:t>을 구현</a:t>
            </a:r>
            <a:endParaRPr lang="en-KR" sz="2400" b="1" dirty="0"/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75A7C4EF-1F20-F99E-D11A-23BE50CBF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442" y="2477316"/>
            <a:ext cx="8604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 dirty="0"/>
              <a:t>매개변수의 타입으로 </a:t>
            </a:r>
            <a:r>
              <a:rPr lang="en-US" altLang="ko-KR" sz="1600" dirty="0"/>
              <a:t>Temporal, </a:t>
            </a:r>
            <a:r>
              <a:rPr lang="en-US" altLang="ko-KR" sz="1600" dirty="0" err="1"/>
              <a:t>TemporalAmount</a:t>
            </a:r>
            <a:r>
              <a:rPr lang="ko-KR" altLang="en-US" sz="1600" dirty="0"/>
              <a:t> 등이 자주 사용됨</a:t>
            </a:r>
            <a:endParaRPr lang="en-US" altLang="ko-KR" sz="1600" dirty="0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33351EB4-B177-579C-844C-5C6625C1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6" y="2876381"/>
            <a:ext cx="80930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35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java.time</a:t>
            </a:r>
            <a:r>
              <a:rPr lang="ko-KR" altLang="en-US" sz="3200" b="1" dirty="0"/>
              <a:t>의 핵심 클래스</a:t>
            </a:r>
            <a:r>
              <a:rPr lang="en-US" altLang="ko-KR" sz="3200" b="1" dirty="0"/>
              <a:t>(3/3)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TemporalUnit</a:t>
            </a:r>
            <a:r>
              <a:rPr lang="en-US" altLang="ko-KR" sz="3200" b="1" dirty="0"/>
              <a:t>, </a:t>
            </a:r>
            <a:r>
              <a:rPr lang="en-US" altLang="ko-KR" sz="3200" b="1" dirty="0" err="1"/>
              <a:t>TemporalField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날짜와 시간의 필드와 단위를 정의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72ADA-6965-E012-4440-B63C933D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53" y="2519657"/>
            <a:ext cx="5778500" cy="685800"/>
          </a:xfrm>
          <a:prstGeom prst="rect">
            <a:avLst/>
          </a:prstGeom>
        </p:spPr>
      </p:pic>
      <p:sp>
        <p:nvSpPr>
          <p:cNvPr id="4" name="Text Box 20">
            <a:extLst>
              <a:ext uri="{FF2B5EF4-FFF2-40B4-BE49-F238E27FC236}">
                <a16:creationId xmlns:a16="http://schemas.microsoft.com/office/drawing/2014/main" id="{A813399C-5BB7-5877-D031-6E02B308D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54" y="3461565"/>
            <a:ext cx="8604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ChronoUnit</a:t>
            </a:r>
            <a:r>
              <a:rPr lang="ko-KR" altLang="en-US" dirty="0"/>
              <a:t>은 </a:t>
            </a:r>
            <a:r>
              <a:rPr lang="en-US" altLang="ko-KR" dirty="0" err="1"/>
              <a:t>TemporalUnit</a:t>
            </a:r>
            <a:r>
              <a:rPr lang="ko-KR" altLang="en-US" dirty="0"/>
              <a:t>을</a:t>
            </a:r>
            <a:r>
              <a:rPr lang="en-US" altLang="ko-KR" dirty="0"/>
              <a:t>, </a:t>
            </a:r>
            <a:r>
              <a:rPr lang="en-US" altLang="ko-KR" dirty="0" err="1"/>
              <a:t>ChronoField</a:t>
            </a:r>
            <a:r>
              <a:rPr lang="ko-KR" altLang="en-US" dirty="0"/>
              <a:t>는 </a:t>
            </a:r>
            <a:r>
              <a:rPr lang="en-US" altLang="ko-KR" dirty="0" err="1"/>
              <a:t>TemporalField</a:t>
            </a:r>
            <a:r>
              <a:rPr lang="ko-KR" altLang="en-US" dirty="0" err="1"/>
              <a:t>를</a:t>
            </a:r>
            <a:r>
              <a:rPr lang="ko-KR" altLang="en-US" dirty="0"/>
              <a:t> 구현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AFA8F-D382-D27B-869F-19C2C76C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64" y="3917950"/>
            <a:ext cx="67691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4B700-FA55-E4B4-0E7C-08DEE73CA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758" y="4837576"/>
            <a:ext cx="6845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LocalTime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7546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java.time</a:t>
            </a:r>
            <a:r>
              <a:rPr lang="ko-KR" altLang="en-US" sz="2400" b="1" dirty="0"/>
              <a:t>패키지의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핵심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이 둘만 이해하면 나머지는 쉬움</a:t>
            </a:r>
            <a:endParaRPr lang="en-KR" sz="2400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E3A11176-8F07-2065-15E8-631E8083B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072" y="2433076"/>
            <a:ext cx="8604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now()</a:t>
            </a:r>
            <a:r>
              <a:rPr lang="ko-KR" altLang="en-US" dirty="0"/>
              <a:t>는 현재 날짜</a:t>
            </a:r>
            <a:r>
              <a:rPr lang="en-US" altLang="ko-KR" dirty="0"/>
              <a:t>,</a:t>
            </a:r>
            <a:r>
              <a:rPr lang="ko-KR" altLang="en-US" dirty="0"/>
              <a:t> 시간을</a:t>
            </a:r>
            <a:r>
              <a:rPr lang="en-US" altLang="ko-KR" dirty="0"/>
              <a:t>, of()</a:t>
            </a:r>
            <a:r>
              <a:rPr lang="ko-KR" altLang="en-US" dirty="0"/>
              <a:t>는 특정 날짜 시간을 지정할 때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BCBA4427-7015-5E4D-C362-2DD8F8EAD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796" y="4109518"/>
            <a:ext cx="8604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일 단위나 초 단위로도 지정가능</a:t>
            </a:r>
            <a:r>
              <a:rPr lang="en-US" altLang="ko-KR" dirty="0"/>
              <a:t>(1</a:t>
            </a:r>
            <a:r>
              <a:rPr lang="ko-KR" altLang="en-US" dirty="0"/>
              <a:t>일은 </a:t>
            </a:r>
            <a:r>
              <a:rPr lang="en-US" altLang="ko-KR" dirty="0"/>
              <a:t>24*60*60=86400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01345ED8-0135-47C6-9976-E51DDFF57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659" y="5204893"/>
            <a:ext cx="8604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parse()</a:t>
            </a:r>
            <a:r>
              <a:rPr lang="ko-KR" altLang="en-US" dirty="0"/>
              <a:t>로 문자열을 </a:t>
            </a:r>
            <a:r>
              <a:rPr lang="en-US" altLang="ko-KR" dirty="0" err="1"/>
              <a:t>LocalDate</a:t>
            </a:r>
            <a:r>
              <a:rPr lang="ko-KR" altLang="en-US" dirty="0"/>
              <a:t>나</a:t>
            </a:r>
            <a:r>
              <a:rPr lang="en-US" altLang="ko-KR" dirty="0"/>
              <a:t> </a:t>
            </a:r>
            <a:r>
              <a:rPr lang="en-US" altLang="ko-KR" dirty="0" err="1"/>
              <a:t>LocalTime</a:t>
            </a:r>
            <a:r>
              <a:rPr lang="ko-KR" altLang="en-US" dirty="0" err="1"/>
              <a:t>으로</a:t>
            </a:r>
            <a:r>
              <a:rPr lang="ko-KR" altLang="en-US" dirty="0"/>
              <a:t> 변환할 수 있다</a:t>
            </a:r>
            <a:r>
              <a:rPr lang="en-US" altLang="ko-KR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D8AA97-7D8C-C27D-0D0B-20887B49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02" y="2818387"/>
            <a:ext cx="6410072" cy="1224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52A44-78A7-29FB-30B7-AC18209FA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01" y="4492879"/>
            <a:ext cx="68326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1BAD0C-8C4A-0DC9-26D5-F6DF11A56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763" y="5577210"/>
            <a:ext cx="6921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87368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Calendar</a:t>
            </a:r>
            <a:r>
              <a:rPr lang="ko-KR" altLang="en-US" sz="3200" b="1" dirty="0"/>
              <a:t>클래스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23981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추상 클래스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펙토리</a:t>
            </a:r>
            <a:r>
              <a:rPr lang="ko-KR" altLang="en-US" sz="2400" b="1" dirty="0"/>
              <a:t> 메서드 </a:t>
            </a:r>
            <a:r>
              <a:rPr lang="en-US" altLang="ko-KR" sz="2400" b="1" dirty="0" err="1"/>
              <a:t>getInstance</a:t>
            </a:r>
            <a:r>
              <a:rPr lang="en-US" altLang="ko-KR" sz="2400" b="1" dirty="0"/>
              <a:t>()</a:t>
            </a:r>
            <a:r>
              <a:rPr lang="ko-KR" altLang="en-US" sz="2400" b="1" dirty="0"/>
              <a:t>로 객체를 얻어야</a:t>
            </a:r>
            <a:endParaRPr lang="en-KR" sz="2400" b="1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7CAF702-0A17-1C47-D45B-78C55A871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16" y="3636557"/>
            <a:ext cx="7056936" cy="278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EDF6F-6263-B567-5CAA-B27FC148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2491040"/>
            <a:ext cx="7125789" cy="10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LocalTime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필드 값 </a:t>
            </a:r>
            <a:r>
              <a:rPr lang="ko-KR" altLang="en-US" sz="2800" b="1" dirty="0" err="1"/>
              <a:t>읽어오기</a:t>
            </a:r>
            <a:r>
              <a:rPr lang="en-US" altLang="ko-KR" sz="2800" b="1" dirty="0"/>
              <a:t>(1/2)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LocalDate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sz="2400" b="1" dirty="0" err="1"/>
              <a:t>LocalTime</a:t>
            </a:r>
            <a:r>
              <a:rPr lang="ko-KR" altLang="en-US" sz="2400" b="1" dirty="0"/>
              <a:t>의 필드 값을 반환하는 메서드</a:t>
            </a:r>
            <a:endParaRPr lang="en-KR" sz="2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4F7068C-AD84-0202-9860-85EF5992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86" y="2418697"/>
            <a:ext cx="7437437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LocalTime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필드 값 </a:t>
            </a:r>
            <a:r>
              <a:rPr lang="ko-KR" altLang="en-US" sz="2800" b="1" dirty="0" err="1"/>
              <a:t>읽어오기</a:t>
            </a:r>
            <a:r>
              <a:rPr lang="en-US" altLang="ko-KR" sz="2800" b="1" dirty="0"/>
              <a:t>(2/2)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LocalDate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sz="2400" b="1" dirty="0" err="1"/>
              <a:t>LocalTime</a:t>
            </a:r>
            <a:r>
              <a:rPr lang="ko-KR" altLang="en-US" sz="2400" b="1" dirty="0"/>
              <a:t>의 필드 값을 반환하는 메서드 </a:t>
            </a:r>
            <a:r>
              <a:rPr lang="en-US" altLang="ko-KR" sz="2400" b="1" dirty="0"/>
              <a:t>- </a:t>
            </a:r>
            <a:r>
              <a:rPr lang="en-US" sz="2400" b="1" dirty="0"/>
              <a:t>get(), </a:t>
            </a:r>
            <a:r>
              <a:rPr lang="en-US" sz="2400" b="1" dirty="0" err="1"/>
              <a:t>getLong</a:t>
            </a:r>
            <a:r>
              <a:rPr lang="en-US" sz="2400" b="1" dirty="0"/>
              <a:t>()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6A59F-C7D3-D1FD-8644-E0C74CCA0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79" y="2255215"/>
            <a:ext cx="3759200" cy="7747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787E501E-4084-2921-2FED-CC855826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77" y="3045946"/>
            <a:ext cx="562292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0C87CA7-92DA-A06F-D433-531D772E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53" y="3061821"/>
            <a:ext cx="3213100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9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LocalTime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필드 값 변경하기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with(), plus(), minus()</a:t>
            </a:r>
            <a:r>
              <a:rPr lang="ko-KR" altLang="en-US" sz="2400" b="1" dirty="0"/>
              <a:t>로 특정 필드의 값을 변경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새로운 객체 반환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7DB5F-A4F4-AEA8-F156-C232E0444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358835"/>
            <a:ext cx="5314577" cy="40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6B03F-5630-8EC0-DDC4-AD483F59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97" y="2800346"/>
            <a:ext cx="5144620" cy="1124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FF8153-E46F-F393-44A4-56530A4BA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782" y="4043561"/>
            <a:ext cx="3694206" cy="2581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CAB6A-EE47-EBB9-8757-2DCB19DDD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207" y="3989291"/>
            <a:ext cx="3837750" cy="20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9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LocalTime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날짜와 시간의 비교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isAfter</a:t>
            </a:r>
            <a:r>
              <a:rPr lang="en-US" altLang="ko-KR" sz="2400" b="1" dirty="0"/>
              <a:t>(), </a:t>
            </a:r>
            <a:r>
              <a:rPr lang="en-US" altLang="ko-KR" sz="2400" b="1" dirty="0" err="1"/>
              <a:t>isBefore</a:t>
            </a:r>
            <a:r>
              <a:rPr lang="en-US" altLang="ko-KR" sz="2400" b="1" dirty="0"/>
              <a:t>(), </a:t>
            </a:r>
            <a:r>
              <a:rPr lang="en-US" altLang="ko-KR" sz="2400" b="1" dirty="0" err="1"/>
              <a:t>isEqual</a:t>
            </a:r>
            <a:r>
              <a:rPr lang="en-US" altLang="ko-KR" sz="2400" b="1" dirty="0"/>
              <a:t>()</a:t>
            </a:r>
            <a:r>
              <a:rPr lang="ko-KR" altLang="en-US" sz="2400" b="1" dirty="0"/>
              <a:t>로 비교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8CA5F-FFF8-66C4-A825-9E97CDF4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55476"/>
            <a:ext cx="62484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D40BF-0B51-CB18-F2B2-C9100BE94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41" y="3275480"/>
            <a:ext cx="6144559" cy="120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8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Instant – </a:t>
            </a:r>
            <a:r>
              <a:rPr lang="en-US" sz="3200" b="1" dirty="0" err="1"/>
              <a:t>java.util.Date</a:t>
            </a:r>
            <a:r>
              <a:rPr lang="ko-KR" altLang="en-US" sz="2800" b="1" dirty="0" err="1"/>
              <a:t>를</a:t>
            </a:r>
            <a:r>
              <a:rPr lang="ko-KR" altLang="en-US" sz="2800" b="1" dirty="0"/>
              <a:t> 대체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에포크</a:t>
            </a:r>
            <a:r>
              <a:rPr lang="ko-KR" altLang="en-US" sz="2400" b="1" dirty="0"/>
              <a:t> 타임</a:t>
            </a:r>
            <a:r>
              <a:rPr lang="en-US" altLang="ko-KR" sz="2400" b="1" dirty="0"/>
              <a:t>(1970-01-01 00:00:00 UTC)</a:t>
            </a:r>
            <a:r>
              <a:rPr lang="ko-KR" altLang="en-US" sz="2400" b="1" dirty="0" err="1"/>
              <a:t>부터</a:t>
            </a:r>
            <a:r>
              <a:rPr lang="ko-KR" altLang="en-US" sz="2400" b="1" dirty="0"/>
              <a:t> 경과된 시간을 표현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54E33-4B37-A7D7-719D-2D9B4020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8" y="2334932"/>
            <a:ext cx="8131880" cy="919256"/>
          </a:xfrm>
          <a:prstGeom prst="rect">
            <a:avLst/>
          </a:prstGeom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684B2CF2-775C-6191-CFFE-7116AB7EE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83" y="3517807"/>
            <a:ext cx="8604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Instant</a:t>
            </a:r>
            <a:r>
              <a:rPr lang="ko-KR" altLang="en-US" dirty="0"/>
              <a:t>와 </a:t>
            </a:r>
            <a:r>
              <a:rPr lang="en-US" altLang="ko-KR" dirty="0"/>
              <a:t>Date</a:t>
            </a:r>
            <a:r>
              <a:rPr lang="ko-KR" altLang="en-US" dirty="0"/>
              <a:t>간의 변환 방법</a:t>
            </a:r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0DA13-CD03-F21E-E638-31F2DE0EE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91" y="3841750"/>
            <a:ext cx="5930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LocalDateTime</a:t>
            </a:r>
            <a:r>
              <a:rPr lang="ko-KR" altLang="en-US" sz="3200" b="1" dirty="0"/>
              <a:t>과 </a:t>
            </a:r>
            <a:r>
              <a:rPr lang="en-US" sz="3200" b="1" dirty="0" err="1"/>
              <a:t>ZonedDateTime</a:t>
            </a:r>
            <a:r>
              <a:rPr lang="en-US" sz="3200" b="1" dirty="0"/>
              <a:t>(1/</a:t>
            </a:r>
            <a:r>
              <a:rPr lang="en-US" altLang="ko-KR" sz="3200" b="1" dirty="0"/>
              <a:t>2</a:t>
            </a:r>
            <a:r>
              <a:rPr lang="en-US" sz="32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ZonedDateTime</a:t>
            </a:r>
            <a:r>
              <a:rPr lang="ko-KR" altLang="en-US" sz="2400" b="1" dirty="0"/>
              <a:t>은 </a:t>
            </a:r>
            <a:r>
              <a:rPr lang="en-US" altLang="ko-KR" sz="2400" b="1" dirty="0" err="1"/>
              <a:t>LocalDateTime</a:t>
            </a:r>
            <a:r>
              <a:rPr lang="ko-KR" altLang="en-US" sz="2400" b="1" dirty="0"/>
              <a:t>에 시간대</a:t>
            </a:r>
            <a:r>
              <a:rPr lang="en-US" altLang="ko-KR" sz="2400" b="1" dirty="0"/>
              <a:t>(time zone)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추가한 것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DCA8E-834B-66DD-7D31-74C17725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25" y="2417482"/>
            <a:ext cx="4759416" cy="65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455F35-C011-B684-5240-61CE062D0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63" y="3123807"/>
            <a:ext cx="6439274" cy="849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C912A-4C72-AC40-F07D-0DFF39DF1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931" y="4369546"/>
            <a:ext cx="6379881" cy="2118692"/>
          </a:xfrm>
          <a:prstGeom prst="rect">
            <a:avLst/>
          </a:prstGeom>
        </p:spPr>
      </p:pic>
      <p:sp>
        <p:nvSpPr>
          <p:cNvPr id="13" name="Text Box 20">
            <a:extLst>
              <a:ext uri="{FF2B5EF4-FFF2-40B4-BE49-F238E27FC236}">
                <a16:creationId xmlns:a16="http://schemas.microsoft.com/office/drawing/2014/main" id="{6C51D6DA-9EF4-4F38-3C29-48DD5FAE1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283" y="4001901"/>
            <a:ext cx="8604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LocalDate</a:t>
            </a:r>
            <a:r>
              <a:rPr lang="ko-KR" altLang="en-US" dirty="0"/>
              <a:t>와 </a:t>
            </a:r>
            <a:r>
              <a:rPr lang="en-US" altLang="ko-KR" dirty="0" err="1"/>
              <a:t>LocalTime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 err="1"/>
              <a:t>LocalDateTime</a:t>
            </a:r>
            <a:r>
              <a:rPr lang="ko-KR" altLang="en-US" dirty="0"/>
              <a:t>만드는 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5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LocalDateTime</a:t>
            </a:r>
            <a:r>
              <a:rPr lang="ko-KR" altLang="en-US" sz="3200" b="1" dirty="0"/>
              <a:t>과 </a:t>
            </a:r>
            <a:r>
              <a:rPr lang="en-US" sz="3200" b="1" dirty="0" err="1"/>
              <a:t>ZonedDateTime</a:t>
            </a:r>
            <a:r>
              <a:rPr lang="en-US" sz="3200" b="1" dirty="0"/>
              <a:t>(</a:t>
            </a:r>
            <a:r>
              <a:rPr lang="en-US" altLang="ko-KR" sz="3200" b="1" dirty="0"/>
              <a:t>2</a:t>
            </a:r>
            <a:r>
              <a:rPr lang="en-US" sz="3200" b="1" dirty="0"/>
              <a:t>/</a:t>
            </a:r>
            <a:r>
              <a:rPr lang="en-US" altLang="ko-KR" sz="3200" b="1" dirty="0"/>
              <a:t>2</a:t>
            </a:r>
            <a:r>
              <a:rPr lang="en-US" sz="32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LocalDateTime</a:t>
            </a:r>
            <a:r>
              <a:rPr lang="ko-KR" altLang="en-US" sz="2400" b="1" dirty="0"/>
              <a:t>을 </a:t>
            </a:r>
            <a:r>
              <a:rPr lang="en-US" altLang="ko-KR" sz="2400" b="1" dirty="0" err="1"/>
              <a:t>LocalDate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또는 </a:t>
            </a:r>
            <a:r>
              <a:rPr lang="en-US" altLang="ko-KR" sz="2400" b="1" dirty="0" err="1"/>
              <a:t>LocalTime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변환하기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992C4-CDAE-20A0-23DD-8FF5E308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73" y="2348006"/>
            <a:ext cx="6413500" cy="584200"/>
          </a:xfrm>
          <a:prstGeom prst="rect">
            <a:avLst/>
          </a:prstGeom>
        </p:spPr>
      </p:pic>
      <p:sp>
        <p:nvSpPr>
          <p:cNvPr id="6" name="Text Box 20">
            <a:extLst>
              <a:ext uri="{FF2B5EF4-FFF2-40B4-BE49-F238E27FC236}">
                <a16:creationId xmlns:a16="http://schemas.microsoft.com/office/drawing/2014/main" id="{6E3CADBE-74C9-D789-E21F-2F7DA19B5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569" y="3079190"/>
            <a:ext cx="8604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LocalDateTime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 err="1"/>
              <a:t>ZonedDateTime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A6EBFDF4-66AD-ADD6-FEE8-BA2770E38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114" y="4309783"/>
            <a:ext cx="8616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/>
              <a:t>  [</a:t>
            </a:r>
            <a:r>
              <a:rPr lang="ko-KR" altLang="en-US" sz="1400" dirty="0"/>
              <a:t>참고</a:t>
            </a:r>
            <a:r>
              <a:rPr lang="en-US" altLang="ko-KR" sz="1400" dirty="0"/>
              <a:t>] </a:t>
            </a:r>
            <a:r>
              <a:rPr lang="ko-KR" altLang="en-US" sz="1400" dirty="0"/>
              <a:t>사용가능한 </a:t>
            </a:r>
            <a:r>
              <a:rPr lang="en-US" altLang="ko-KR" sz="1400" dirty="0" err="1"/>
              <a:t>ZoneId</a:t>
            </a:r>
            <a:r>
              <a:rPr lang="ko-KR" altLang="en-US" sz="1400" dirty="0"/>
              <a:t>의 목록은 </a:t>
            </a:r>
            <a:r>
              <a:rPr lang="en-US" altLang="ko-KR" sz="1400" dirty="0" err="1"/>
              <a:t>ZoneId.getAvailableZoneIds</a:t>
            </a:r>
            <a:r>
              <a:rPr lang="en-US" altLang="ko-KR" sz="1400" dirty="0"/>
              <a:t>()</a:t>
            </a:r>
            <a:r>
              <a:rPr lang="ko-KR" altLang="en-US" sz="1400" dirty="0"/>
              <a:t>로 얻을 수 있다</a:t>
            </a:r>
            <a:r>
              <a:rPr lang="en-US" altLang="ko-KR" sz="1400" dirty="0"/>
              <a:t>.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03801D6A-6435-11C5-EB08-423824A1A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29" y="4852617"/>
            <a:ext cx="8604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특정 시간대</a:t>
            </a:r>
            <a:r>
              <a:rPr lang="en-US" altLang="ko-KR" dirty="0"/>
              <a:t>(</a:t>
            </a:r>
            <a:r>
              <a:rPr lang="ko-KR" altLang="en-US" dirty="0"/>
              <a:t>예를 들어 뉴욕</a:t>
            </a:r>
            <a:r>
              <a:rPr lang="en-US" altLang="ko-KR" dirty="0"/>
              <a:t>)</a:t>
            </a:r>
            <a:r>
              <a:rPr lang="ko-KR" altLang="en-US" dirty="0"/>
              <a:t>의 현재 시간을 알고 싶을 때</a:t>
            </a:r>
            <a:endParaRPr lang="en-US" altLang="ko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02700F-829B-C600-06BF-6C13BD0C8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38" y="3446930"/>
            <a:ext cx="6572250" cy="817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98A939-25BA-1629-3DC2-F50CDB22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12" y="5206629"/>
            <a:ext cx="6832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ZonedDateTime</a:t>
            </a:r>
            <a:r>
              <a:rPr lang="ko-KR" altLang="en-US" sz="3200" b="1" dirty="0"/>
              <a:t>의 변환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ZonedDateTime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변환하는 메서드</a:t>
            </a:r>
            <a:endParaRPr lang="en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37550-FFE9-51D1-812E-EA8E2E1A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42" y="2275168"/>
            <a:ext cx="3473026" cy="1624480"/>
          </a:xfrm>
          <a:prstGeom prst="rect">
            <a:avLst/>
          </a:prstGeom>
        </p:spPr>
      </p:pic>
      <p:sp>
        <p:nvSpPr>
          <p:cNvPr id="11" name="Text Box 20">
            <a:extLst>
              <a:ext uri="{FF2B5EF4-FFF2-40B4-BE49-F238E27FC236}">
                <a16:creationId xmlns:a16="http://schemas.microsoft.com/office/drawing/2014/main" id="{771FAEA5-2A29-8FE3-7391-9DF4BCCBA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42" y="3997046"/>
            <a:ext cx="8604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ZonedDateTime</a:t>
            </a:r>
            <a:r>
              <a:rPr lang="ko-KR" altLang="en-US" dirty="0"/>
              <a:t>과 </a:t>
            </a:r>
            <a:r>
              <a:rPr lang="en-US" altLang="ko-KR" dirty="0"/>
              <a:t>Calendar</a:t>
            </a:r>
            <a:r>
              <a:rPr lang="ko-KR" altLang="en-US" dirty="0"/>
              <a:t>간의 변환 </a:t>
            </a:r>
            <a:r>
              <a:rPr lang="en-US" altLang="ko-KR" dirty="0"/>
              <a:t>(</a:t>
            </a:r>
            <a:r>
              <a:rPr lang="en-US" altLang="ko-KR" dirty="0" err="1"/>
              <a:t>GregorianCalendar</a:t>
            </a:r>
            <a:r>
              <a:rPr lang="ko-KR" altLang="en-US" dirty="0"/>
              <a:t>의 메서드</a:t>
            </a:r>
            <a:r>
              <a:rPr lang="en-US" altLang="ko-KR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CDFA3-F2F3-8CD1-AE59-A9A92AAB1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45" y="4400549"/>
            <a:ext cx="4100232" cy="1233403"/>
          </a:xfrm>
          <a:prstGeom prst="rect">
            <a:avLst/>
          </a:prstGeom>
        </p:spPr>
      </p:pic>
      <p:sp>
        <p:nvSpPr>
          <p:cNvPr id="13" name="Text Box 20">
            <a:extLst>
              <a:ext uri="{FF2B5EF4-FFF2-40B4-BE49-F238E27FC236}">
                <a16:creationId xmlns:a16="http://schemas.microsoft.com/office/drawing/2014/main" id="{8D34F514-B05D-50B5-B5A2-3C80B21BB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536" y="2222035"/>
            <a:ext cx="42487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Calendar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ZonedDateTime</a:t>
            </a:r>
            <a:r>
              <a:rPr lang="ko-KR" altLang="en-US" dirty="0"/>
              <a:t>로 </a:t>
            </a:r>
            <a:endParaRPr lang="en-US" altLang="ko-KR" dirty="0"/>
          </a:p>
          <a:p>
            <a:pPr eaLnBrk="1" hangingPunct="1"/>
            <a:r>
              <a:rPr lang="ko-KR" altLang="en-US" dirty="0"/>
              <a:t>변환한 다음에 왼쪽의 메서드를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89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ZoneOffset</a:t>
            </a:r>
            <a:r>
              <a:rPr lang="ko-KR" altLang="en-US" sz="3200" b="1" dirty="0"/>
              <a:t>과 </a:t>
            </a:r>
            <a:r>
              <a:rPr lang="en-US" sz="3200" b="1" dirty="0" err="1"/>
              <a:t>OffsetDateTime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 err="1"/>
              <a:t>OffsetDateTime</a:t>
            </a:r>
            <a:r>
              <a:rPr lang="ko-KR" altLang="en-US" sz="2400" b="1" dirty="0"/>
              <a:t>는 서로 다른 시간대의 </a:t>
            </a:r>
            <a:r>
              <a:rPr lang="ko-KR" altLang="en-US" sz="2400" b="1" dirty="0" err="1"/>
              <a:t>컴퓨터간의</a:t>
            </a:r>
            <a:r>
              <a:rPr lang="ko-KR" altLang="en-US" sz="2400" b="1" dirty="0"/>
              <a:t> 통신에 유용</a:t>
            </a:r>
            <a:endParaRPr lang="en-US" altLang="ko-KR" sz="2400" b="1" dirty="0"/>
          </a:p>
        </p:txBody>
      </p:sp>
      <p:sp>
        <p:nvSpPr>
          <p:cNvPr id="16" name="Text Box 20">
            <a:extLst>
              <a:ext uri="{FF2B5EF4-FFF2-40B4-BE49-F238E27FC236}">
                <a16:creationId xmlns:a16="http://schemas.microsoft.com/office/drawing/2014/main" id="{CDCB94DD-0F44-58A1-955A-20DD0F870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06" y="2320645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ZoneOffset</a:t>
            </a:r>
            <a:r>
              <a:rPr lang="ko-KR" altLang="en-US" dirty="0"/>
              <a:t>은 </a:t>
            </a:r>
            <a:r>
              <a:rPr lang="en-US" altLang="ko-KR" dirty="0"/>
              <a:t>UTC(</a:t>
            </a:r>
            <a:r>
              <a:rPr lang="ko-KR" altLang="en-US" dirty="0"/>
              <a:t>표준시</a:t>
            </a:r>
            <a:r>
              <a:rPr lang="en-US" altLang="ko-KR" dirty="0"/>
              <a:t>)</a:t>
            </a:r>
            <a:r>
              <a:rPr lang="ko-KR" altLang="en-US" dirty="0"/>
              <a:t>로부터 얼마나 떨어져 있는지 표현 </a:t>
            </a:r>
            <a:r>
              <a:rPr lang="en-US" altLang="ko-KR" dirty="0"/>
              <a:t>(</a:t>
            </a:r>
            <a:r>
              <a:rPr lang="ko-KR" altLang="en-US" dirty="0"/>
              <a:t>한국은 </a:t>
            </a:r>
            <a:r>
              <a:rPr lang="en-US" altLang="ko-KR" dirty="0"/>
              <a:t>UTC+9)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3B5E97-24F0-A380-649F-5E4331307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027" y="4053165"/>
            <a:ext cx="6413500" cy="163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CABF5C-31BC-133E-2DF4-403B135F6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536" y="4999315"/>
            <a:ext cx="3562724" cy="320522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3AC45-62B5-3045-177C-BC5BDC015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7" y="2818653"/>
            <a:ext cx="76835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TemporalAdjusters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계산이 복잡한 날짜계산을 도와주는 클래스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E52F3-3CA5-7F9A-8FAF-EA1EF6BE9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01" y="2329027"/>
            <a:ext cx="8599043" cy="930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C4963-CC88-B4FB-C295-24FDB55F2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15" y="3265333"/>
            <a:ext cx="6777885" cy="341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Calendar</a:t>
            </a:r>
            <a:r>
              <a:rPr lang="ko-KR" altLang="en-US" sz="3200" b="1" dirty="0"/>
              <a:t>의 주요 메서드</a:t>
            </a:r>
            <a:r>
              <a:rPr lang="en-US" altLang="ko-KR" sz="3200" b="1" dirty="0"/>
              <a:t>(1/3) – get()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날짜와 시간 필드의 값 가져오기 </a:t>
            </a:r>
            <a:r>
              <a:rPr lang="en-US" altLang="ko-KR" sz="2400" b="1" dirty="0"/>
              <a:t>– int get(int field)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FBF7A-EDB3-2DF7-19E1-00316EEB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5" y="2761886"/>
            <a:ext cx="7968953" cy="1087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3C5309-79DC-95CB-1C36-94EF83D3C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3892913"/>
            <a:ext cx="3898900" cy="245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453D83-828E-B4C4-0BDE-D4CE81D62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074" y="3873681"/>
            <a:ext cx="38608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1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Period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Duration(1/4)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/>
              <a:t>Period</a:t>
            </a:r>
            <a:r>
              <a:rPr lang="ko-KR" altLang="en-US" sz="2400" b="1" dirty="0"/>
              <a:t>는 날짜의 차이</a:t>
            </a:r>
            <a:r>
              <a:rPr lang="en-US" altLang="ko-KR" sz="2400" b="1" dirty="0"/>
              <a:t>, Duration</a:t>
            </a:r>
            <a:r>
              <a:rPr lang="ko-KR" altLang="en-US" sz="2400" b="1" dirty="0"/>
              <a:t>은 시간의 차이를 계산하기 위한 것</a:t>
            </a:r>
            <a:endParaRPr lang="en-US" altLang="ko-KR" sz="2400" b="1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84D175D6-765E-B687-EA14-ED7F427B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206" y="3477094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두 날짜</a:t>
            </a:r>
            <a:r>
              <a:rPr lang="en-US" altLang="ko-KR" dirty="0"/>
              <a:t>/</a:t>
            </a:r>
            <a:r>
              <a:rPr lang="ko-KR" altLang="en-US" dirty="0"/>
              <a:t>시간의 차이를 구할 때는 </a:t>
            </a:r>
            <a:r>
              <a:rPr lang="en-US" altLang="ko-KR" dirty="0"/>
              <a:t>between()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229460-E49D-60EA-88DD-007BD1E0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15" y="3913841"/>
            <a:ext cx="46863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D9C33-78BF-634C-0F95-2866C879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47" y="5166285"/>
            <a:ext cx="5715000" cy="10795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89F219-581B-5B8E-5E07-4A939B45F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632" y="2307250"/>
            <a:ext cx="5067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2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Period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Duration(2/4)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/>
              <a:t>Period</a:t>
            </a:r>
            <a:r>
              <a:rPr lang="ko-KR" altLang="en-US" sz="2400" b="1" dirty="0"/>
              <a:t>는 날짜의 차이</a:t>
            </a:r>
            <a:r>
              <a:rPr lang="en-US" altLang="ko-KR" sz="2400" b="1" dirty="0"/>
              <a:t>, Duration</a:t>
            </a:r>
            <a:r>
              <a:rPr lang="ko-KR" altLang="en-US" sz="2400" b="1" dirty="0"/>
              <a:t>은 시간의 차이를 계산하기 위한 것</a:t>
            </a:r>
            <a:endParaRPr lang="en-US" altLang="ko-KR" sz="2400" b="1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84D175D6-765E-B687-EA14-ED7F427B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063" y="2324995"/>
            <a:ext cx="10276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get()</a:t>
            </a:r>
            <a:r>
              <a:rPr lang="ko-KR" altLang="en-US" dirty="0" err="1"/>
              <a:t>으로</a:t>
            </a:r>
            <a:r>
              <a:rPr lang="ko-KR" altLang="en-US" dirty="0"/>
              <a:t> 특정 필드의 값을 얻을 수 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ChronoUnit.HOURS</a:t>
            </a:r>
            <a:r>
              <a:rPr lang="en-US" altLang="ko-KR" dirty="0"/>
              <a:t>, </a:t>
            </a:r>
            <a:r>
              <a:rPr lang="en-US" altLang="ko-KR" dirty="0" err="1"/>
              <a:t>ChronoUnit.MINUTES</a:t>
            </a:r>
            <a:r>
              <a:rPr lang="ko-KR" altLang="en-US" dirty="0"/>
              <a:t>는 없음</a:t>
            </a:r>
            <a:r>
              <a:rPr lang="en-US" altLang="ko-KR" dirty="0"/>
              <a:t>.</a:t>
            </a:r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2636F49E-2E43-8905-89D2-3796E2A29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972" y="4500598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그래서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시분초를</a:t>
            </a:r>
            <a:r>
              <a:rPr lang="ko-KR" altLang="en-US" dirty="0"/>
              <a:t> 구할 때는 </a:t>
            </a:r>
            <a:r>
              <a:rPr lang="en-US" altLang="ko-KR" dirty="0"/>
              <a:t>Duration</a:t>
            </a:r>
            <a:r>
              <a:rPr lang="ko-KR" altLang="en-US" dirty="0"/>
              <a:t>을 </a:t>
            </a:r>
            <a:r>
              <a:rPr lang="en-US" altLang="ko-KR" dirty="0" err="1"/>
              <a:t>LocalTime</a:t>
            </a:r>
            <a:r>
              <a:rPr lang="ko-KR" altLang="en-US" dirty="0" err="1"/>
              <a:t>으로</a:t>
            </a:r>
            <a:r>
              <a:rPr lang="ko-KR" altLang="en-US" dirty="0"/>
              <a:t> 변환</a:t>
            </a:r>
            <a:endParaRPr lang="en-US" altLang="ko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8143E8-2A07-D7B4-2F81-55F32E253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3" y="2740643"/>
            <a:ext cx="6711544" cy="1604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49E8E8-F781-BB83-E48E-7EC3EE06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4908229"/>
            <a:ext cx="7130000" cy="14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Period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Duration(3/4)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/>
              <a:t>Period</a:t>
            </a:r>
            <a:r>
              <a:rPr lang="ko-KR" altLang="en-US" sz="2400" b="1" dirty="0"/>
              <a:t>는 날짜의 차이</a:t>
            </a:r>
            <a:r>
              <a:rPr lang="en-US" altLang="ko-KR" sz="2400" b="1" dirty="0"/>
              <a:t>, Duration</a:t>
            </a:r>
            <a:r>
              <a:rPr lang="ko-KR" altLang="en-US" sz="2400" b="1" dirty="0"/>
              <a:t>은 시간의 차이를 계산하기 위한 것</a:t>
            </a:r>
            <a:endParaRPr lang="en-US" altLang="ko-KR" sz="2400" b="1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84D175D6-765E-B687-EA14-ED7F427B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064" y="4116405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D-day</a:t>
            </a:r>
            <a:r>
              <a:rPr lang="ko-KR" altLang="en-US" dirty="0"/>
              <a:t>구할 때는 </a:t>
            </a:r>
            <a:r>
              <a:rPr lang="en-US" altLang="ko-KR" dirty="0"/>
              <a:t>between()</a:t>
            </a:r>
            <a:r>
              <a:rPr lang="ko-KR" altLang="en-US" dirty="0"/>
              <a:t>보다 </a:t>
            </a:r>
            <a:r>
              <a:rPr lang="en-US" altLang="ko-KR" dirty="0"/>
              <a:t>until().</a:t>
            </a:r>
            <a:r>
              <a:rPr lang="ko-KR" altLang="en-US" dirty="0"/>
              <a:t> </a:t>
            </a:r>
            <a:r>
              <a:rPr lang="en-US" altLang="ko-KR" dirty="0"/>
              <a:t>Period</a:t>
            </a:r>
            <a:r>
              <a:rPr lang="ko-KR" altLang="en-US" dirty="0"/>
              <a:t>는 </a:t>
            </a:r>
            <a:r>
              <a:rPr lang="ko-KR" altLang="en-US" dirty="0" err="1"/>
              <a:t>년월일을</a:t>
            </a:r>
            <a:r>
              <a:rPr lang="ko-KR" altLang="en-US" dirty="0"/>
              <a:t> 따로 저장</a:t>
            </a:r>
            <a:endParaRPr lang="en-US" altLang="ko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6B7553-5FD9-0952-01A3-D498DC73D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81" y="2319040"/>
            <a:ext cx="7326456" cy="937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A5F6C-14D5-AC69-6D5E-BEBFD331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392" y="3242733"/>
            <a:ext cx="7678860" cy="70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8F5E99-C053-E244-58FB-6DB302056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682" y="4511043"/>
            <a:ext cx="6638109" cy="9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7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Period</a:t>
            </a:r>
            <a:r>
              <a:rPr lang="ko-KR" altLang="en-US" sz="2800" b="1" dirty="0"/>
              <a:t>와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Duration(4/4)</a:t>
            </a:r>
            <a:endParaRPr lang="en-US" sz="3200" b="1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84D175D6-765E-B687-EA14-ED7F427B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064" y="1827591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multipliedBy</a:t>
            </a:r>
            <a:r>
              <a:rPr lang="en-US" altLang="ko-KR" dirty="0"/>
              <a:t>(), </a:t>
            </a:r>
            <a:r>
              <a:rPr lang="en-US" altLang="ko-KR" dirty="0" err="1"/>
              <a:t>dividedBy</a:t>
            </a:r>
            <a:r>
              <a:rPr lang="en-US" altLang="ko-KR" dirty="0"/>
              <a:t>()</a:t>
            </a:r>
            <a:r>
              <a:rPr lang="ko-KR" altLang="en-US" dirty="0"/>
              <a:t>로 곱셈과 나눗셈도 가능</a:t>
            </a:r>
            <a:endParaRPr lang="en-US" altLang="ko-KR" dirty="0"/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C4F97732-1EF5-D4CA-5D69-8340BF534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369" y="2945107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날짜와 시간의 순서는 </a:t>
            </a:r>
            <a:r>
              <a:rPr lang="en-US" altLang="ko-KR" dirty="0" err="1"/>
              <a:t>isNegative</a:t>
            </a:r>
            <a:r>
              <a:rPr lang="en-US" altLang="ko-KR" dirty="0"/>
              <a:t>(),</a:t>
            </a:r>
            <a:r>
              <a:rPr lang="ko-KR" altLang="en-US" dirty="0"/>
              <a:t> </a:t>
            </a:r>
            <a:r>
              <a:rPr lang="en-US" altLang="ko-KR" dirty="0" err="1"/>
              <a:t>isZero</a:t>
            </a:r>
            <a:r>
              <a:rPr lang="en-US" altLang="ko-KR" dirty="0"/>
              <a:t>()</a:t>
            </a:r>
            <a:r>
              <a:rPr lang="ko-KR" altLang="en-US" dirty="0"/>
              <a:t>로 확인 가능</a:t>
            </a:r>
            <a:endParaRPr lang="en-US" altLang="ko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F029F0-50F4-CA33-1452-1D677368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06" y="2246354"/>
            <a:ext cx="7772400" cy="6584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6B765C-CEDC-36F3-A5EC-5A8C01CDE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14" y="3267649"/>
            <a:ext cx="7517675" cy="682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0B4343-06BB-B887-9A06-AF9630BA4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046" y="4055241"/>
            <a:ext cx="7013179" cy="26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날짜와 시간의 형식화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java.time.format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 err="1"/>
              <a:t>DateTimeFormatter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format()</a:t>
            </a:r>
            <a:r>
              <a:rPr lang="ko-KR" altLang="en-US" sz="2400" b="1" dirty="0"/>
              <a:t>을 사용해서 날짜와 시간을 형식화</a:t>
            </a:r>
            <a:endParaRPr lang="en-US" altLang="ko-KR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BCC8C4-0154-4ACE-6CAD-D55734D1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82" y="2361929"/>
            <a:ext cx="8507908" cy="98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1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날짜와 시간의 형식화 </a:t>
            </a:r>
            <a:r>
              <a:rPr lang="en-US" altLang="ko-KR" sz="3200" b="1" dirty="0"/>
              <a:t>- </a:t>
            </a:r>
            <a:r>
              <a:rPr lang="en-US" altLang="ko-KR" sz="3200" b="1" dirty="0" err="1"/>
              <a:t>java.time.format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 err="1"/>
              <a:t>DateTimeFormatter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format()</a:t>
            </a:r>
            <a:r>
              <a:rPr lang="ko-KR" altLang="en-US" sz="2400" b="1" dirty="0"/>
              <a:t>을 사용해서 날짜와 시간을 형식화</a:t>
            </a:r>
            <a:endParaRPr lang="en-US" altLang="ko-KR" sz="2400" b="1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E8F8091-492F-CCD7-A71D-3550EB011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675" y="2439396"/>
            <a:ext cx="8003317" cy="417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182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로케일</a:t>
            </a:r>
            <a:r>
              <a:rPr lang="en-US" altLang="ko-KR" sz="3200" b="1" dirty="0"/>
              <a:t>(locale)</a:t>
            </a:r>
            <a:r>
              <a:rPr lang="ko-KR" altLang="en-US" sz="3200" b="1" dirty="0"/>
              <a:t>에 종속된 형식화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 err="1"/>
              <a:t>of</a:t>
            </a:r>
            <a:r>
              <a:rPr lang="en-US" altLang="ko-KR" sz="2400" b="1" dirty="0" err="1">
                <a:solidFill>
                  <a:srgbClr val="FF0000"/>
                </a:solidFill>
              </a:rPr>
              <a:t>Localized</a:t>
            </a:r>
            <a:r>
              <a:rPr lang="en-US" altLang="ko-KR" sz="2400" b="1" dirty="0" err="1"/>
              <a:t>Date</a:t>
            </a:r>
            <a:r>
              <a:rPr lang="en-US" altLang="ko-KR" sz="2400" b="1" dirty="0"/>
              <a:t>(), </a:t>
            </a:r>
            <a:r>
              <a:rPr lang="en-US" altLang="ko-KR" sz="2400" b="1" dirty="0" err="1"/>
              <a:t>ofLocalizedTime</a:t>
            </a:r>
            <a:r>
              <a:rPr lang="en-US" altLang="ko-KR" sz="2400" b="1" dirty="0"/>
              <a:t>(), </a:t>
            </a:r>
            <a:r>
              <a:rPr lang="en-US" altLang="ko-KR" sz="2400" b="1" dirty="0" err="1"/>
              <a:t>ofLocalizedDateTime</a:t>
            </a:r>
            <a:r>
              <a:rPr lang="en-US" altLang="ko-KR" sz="2400" b="1" dirty="0"/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A490FD-ADFE-FDCC-F366-F8EA8FDC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52" y="3112716"/>
            <a:ext cx="7449352" cy="213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0FC14-6DAB-477D-045A-C1F02394D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43" y="2305010"/>
            <a:ext cx="9164819" cy="6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3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DateTimeFormatter</a:t>
            </a:r>
            <a:r>
              <a:rPr lang="ko-KR" altLang="en-US" sz="2800" b="1" dirty="0"/>
              <a:t>의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ofPattern</a:t>
            </a:r>
            <a:r>
              <a:rPr lang="en-US" altLang="ko-KR" sz="3200" b="1" dirty="0"/>
              <a:t>()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ko-KR" sz="2400" b="1" dirty="0" err="1"/>
              <a:t>ofPattern</a:t>
            </a:r>
            <a:r>
              <a:rPr lang="en-US" altLang="ko-KR" sz="2400" b="1" dirty="0"/>
              <a:t>()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출력형식 직접 정의가능</a:t>
            </a:r>
            <a:endParaRPr lang="en-US" altLang="ko-KR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97B6D1-909E-79D1-B16E-3F6F1F5F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318" y="2830322"/>
            <a:ext cx="2686050" cy="3825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A92B97-D110-A5B3-D254-DE61E6CC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610" y="2853944"/>
            <a:ext cx="3452622" cy="3161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5B41CD-F7F6-E5FC-BE00-E6D6BBC5C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33" y="2274062"/>
            <a:ext cx="7664029" cy="5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7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문자열을 날짜와 시간으로 </a:t>
            </a:r>
            <a:r>
              <a:rPr lang="ko-KR" altLang="en-US" sz="3200" b="1" dirty="0" err="1"/>
              <a:t>파싱하기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parse()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날짜 시간 문자열을 </a:t>
            </a:r>
            <a:r>
              <a:rPr lang="en-US" altLang="ko-KR" sz="2400" b="1" dirty="0"/>
              <a:t>parse()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파싱</a:t>
            </a:r>
            <a:r>
              <a:rPr lang="en-US" altLang="ko-KR" sz="2400" b="1" dirty="0"/>
              <a:t>. </a:t>
            </a:r>
            <a:r>
              <a:rPr lang="en-US" altLang="ko-KR" sz="2400" b="1" dirty="0" err="1"/>
              <a:t>ofPattern</a:t>
            </a:r>
            <a:r>
              <a:rPr lang="en-US" altLang="ko-KR" sz="2400" b="1" dirty="0"/>
              <a:t>()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</a:t>
            </a:r>
            <a:r>
              <a:rPr lang="ko-KR" altLang="en-US" sz="2400" b="1"/>
              <a:t>형식 지정</a:t>
            </a:r>
            <a:endParaRPr lang="en-US" altLang="ko-KR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5897E7-B287-D741-C2B8-CB0424442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22" y="2429256"/>
            <a:ext cx="7940548" cy="70713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7B83B1-EB71-01D3-A270-B6CBDCBD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44" y="3252365"/>
            <a:ext cx="7126224" cy="6257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EC0826-A1D4-1CBB-C0F3-EE2454439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656" y="3935541"/>
            <a:ext cx="7226808" cy="11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0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Calendar</a:t>
            </a:r>
            <a:r>
              <a:rPr lang="ko-KR" altLang="en-US" sz="3200" b="1" dirty="0"/>
              <a:t>의 주요 메서드</a:t>
            </a:r>
            <a:r>
              <a:rPr lang="en-US" altLang="ko-KR" sz="3200" b="1" dirty="0"/>
              <a:t>(2/3) – set()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날짜와 시간 필드의 값 변경하기</a:t>
            </a:r>
            <a:r>
              <a:rPr lang="en-US" altLang="ko-KR" sz="2400" b="1" dirty="0"/>
              <a:t>. clear()</a:t>
            </a:r>
            <a:r>
              <a:rPr lang="ko-KR" altLang="en-US" sz="2400" b="1" dirty="0"/>
              <a:t>로 초기화 먼저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2A6BF-9040-C340-A664-B28680CC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63" y="2845111"/>
            <a:ext cx="8407665" cy="1085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5A8D18-6EC0-D041-D3F3-6FE30E03D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73" y="4059634"/>
            <a:ext cx="5592167" cy="1982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B945C-D818-6222-9A62-E6D576378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18" y="5353601"/>
            <a:ext cx="4836603" cy="108348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11248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Calendar</a:t>
            </a:r>
            <a:r>
              <a:rPr lang="ko-KR" altLang="en-US" sz="3200" b="1" dirty="0"/>
              <a:t>의 주요 메서드</a:t>
            </a:r>
            <a:r>
              <a:rPr lang="en-US" altLang="ko-KR" sz="3200" b="1" dirty="0"/>
              <a:t>(3/3) – clear(), clear(int field)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11453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clear()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Calendar</a:t>
            </a:r>
            <a:r>
              <a:rPr lang="ko-KR" altLang="en-US" sz="2400" b="1" dirty="0"/>
              <a:t>객체의 모든 필드를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clear(int field)</a:t>
            </a:r>
            <a:r>
              <a:rPr lang="ko-KR" altLang="en-US" sz="2400" b="1" dirty="0"/>
              <a:t>는 한 필드를 초기화</a:t>
            </a:r>
            <a:endParaRPr lang="en-US" altLang="ko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C10D0-57CD-056D-1A7D-0FB02F5C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78" y="2799589"/>
            <a:ext cx="7772400" cy="1189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95FC9-807C-DE6C-7E0B-F8E5C14B8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37" y="4186397"/>
            <a:ext cx="7772400" cy="1672541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536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DecimalFormat</a:t>
            </a:r>
            <a:r>
              <a:rPr lang="en-US" sz="3200" b="1" dirty="0"/>
              <a:t> – </a:t>
            </a:r>
            <a:r>
              <a:rPr lang="ko-KR" altLang="en-US" sz="3200" b="1" dirty="0"/>
              <a:t>숫자의 형식화</a:t>
            </a:r>
            <a:r>
              <a:rPr lang="en-US" altLang="ko-KR" sz="3200" b="1" dirty="0"/>
              <a:t>(1/2)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숫자를 다양한 형식</a:t>
            </a:r>
            <a:r>
              <a:rPr lang="en-US" altLang="ko-KR" sz="2400" b="1" dirty="0"/>
              <a:t>(format)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출력할 수 있게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지원</a:t>
            </a:r>
            <a:endParaRPr lang="en-US" altLang="ko-KR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E047D9-6753-D428-56C9-BF27D571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0" y="2366010"/>
            <a:ext cx="5496560" cy="959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6F43C2-1C2A-B243-B2CD-E25489AF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40" y="3308350"/>
            <a:ext cx="7041182" cy="30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DecimalFormat</a:t>
            </a:r>
            <a:r>
              <a:rPr lang="en-US" sz="3200" b="1" dirty="0"/>
              <a:t> – </a:t>
            </a:r>
            <a:r>
              <a:rPr lang="ko-KR" altLang="en-US" sz="3200" b="1" dirty="0"/>
              <a:t>숫자의 형식화</a:t>
            </a:r>
            <a:r>
              <a:rPr lang="en-US" altLang="ko-KR" sz="3200" b="1" dirty="0"/>
              <a:t>(2/2)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 특정 형식의 문자열에서 숫자를 뽑아내는 것도 가능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parse(String source)</a:t>
            </a:r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63B1F5F0-D82B-5F60-ACCB-2F1F56EE2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2" y="6122988"/>
            <a:ext cx="95723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400" dirty="0"/>
              <a:t>  [</a:t>
            </a:r>
            <a:r>
              <a:rPr lang="ko-KR" altLang="en-US" sz="1400" dirty="0"/>
              <a:t>참고</a:t>
            </a:r>
            <a:r>
              <a:rPr lang="en-US" altLang="ko-KR" sz="1400" dirty="0"/>
              <a:t>] </a:t>
            </a:r>
            <a:r>
              <a:rPr lang="en-US" altLang="ko-KR" sz="1400" dirty="0" err="1"/>
              <a:t>Integer.parseInt</a:t>
            </a:r>
            <a:r>
              <a:rPr lang="en-US" altLang="ko-KR" sz="1400" dirty="0"/>
              <a:t>(), 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()</a:t>
            </a:r>
            <a:r>
              <a:rPr lang="ko-KR" altLang="en-US" sz="1400" dirty="0"/>
              <a:t>은 콤마</a:t>
            </a:r>
            <a:r>
              <a:rPr lang="en-US" altLang="ko-KR" sz="1400" dirty="0"/>
              <a:t>(,)</a:t>
            </a:r>
            <a:r>
              <a:rPr lang="ko-KR" altLang="en-US" sz="1400" dirty="0"/>
              <a:t>가 포함된 문자열을 숫자로 변환 못함</a:t>
            </a:r>
            <a:endParaRPr lang="en-US" altLang="ko-K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0E92F-1FEB-3C36-1C9C-51DFC8A5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0" y="2402840"/>
            <a:ext cx="715010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CC3FB3-7E75-64FA-146C-BA6F64EF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170" y="2585720"/>
            <a:ext cx="6058694" cy="4318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0393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SimpleDateFormat</a:t>
            </a:r>
            <a:r>
              <a:rPr lang="en-US" sz="3200" b="1" dirty="0"/>
              <a:t> – </a:t>
            </a:r>
            <a:r>
              <a:rPr lang="ko-KR" altLang="en-US" sz="3200" b="1" dirty="0"/>
              <a:t>날짜의 형식화</a:t>
            </a:r>
            <a:r>
              <a:rPr lang="en-US" altLang="ko-KR" sz="3200" b="1" dirty="0"/>
              <a:t>(1/2)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Date, Calendar</a:t>
            </a:r>
            <a:r>
              <a:rPr lang="ko-KR" altLang="en-US" sz="2400" b="1" dirty="0"/>
              <a:t>의 날짜를 지정된 형식을 문자열로 변환</a:t>
            </a:r>
            <a:endParaRPr lang="en-US" altLang="ko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A9404-F2F2-EA79-73AB-05494FF5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89" y="2400300"/>
            <a:ext cx="5634991" cy="1229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27D4E-B01B-60E1-91A8-59567279D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3107690"/>
            <a:ext cx="4038600" cy="367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451E97-BD53-E033-D13F-63A0B0FE0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890" y="3710940"/>
            <a:ext cx="3977499" cy="30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5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6564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SimpleDateFormat</a:t>
            </a:r>
            <a:r>
              <a:rPr lang="en-US" sz="3200" b="1" dirty="0"/>
              <a:t> – </a:t>
            </a:r>
            <a:r>
              <a:rPr lang="ko-KR" altLang="en-US" sz="3200" b="1" dirty="0"/>
              <a:t>날짜의 형식화</a:t>
            </a:r>
            <a:r>
              <a:rPr lang="en-US" altLang="ko-KR" sz="3200" b="1" dirty="0"/>
              <a:t>(1/2)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902258"/>
            <a:ext cx="1079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Date, Calendar</a:t>
            </a:r>
            <a:r>
              <a:rPr lang="ko-KR" altLang="en-US" sz="2400" b="1" dirty="0"/>
              <a:t>의 날짜를 지정된 형식을 문자열로 변환</a:t>
            </a:r>
            <a:endParaRPr lang="en-US" altLang="ko-K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BF0B2-46A6-9996-39B2-790364E7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29" y="2410460"/>
            <a:ext cx="7357725" cy="43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0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42336</TotalTime>
  <Words>1173</Words>
  <Application>Microsoft Macintosh PowerPoint</Application>
  <PresentationFormat>Widescreen</PresentationFormat>
  <Paragraphs>230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HY견고딕</vt:lpstr>
      <vt:lpstr>맑은 고딕</vt:lpstr>
      <vt:lpstr>견명조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1471</cp:revision>
  <dcterms:created xsi:type="dcterms:W3CDTF">2025-07-12T07:57:13Z</dcterms:created>
  <dcterms:modified xsi:type="dcterms:W3CDTF">2025-10-23T04:00:17Z</dcterms:modified>
</cp:coreProperties>
</file>